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oleObject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png" ContentType="image/png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22"/>
  </p:notesMasterIdLst>
  <p:handoutMasterIdLst>
    <p:handoutMasterId r:id="rId23"/>
  </p:handoutMasterIdLst>
  <p:sldIdLst>
    <p:sldId id="435" r:id="rId2"/>
    <p:sldId id="371" r:id="rId3"/>
    <p:sldId id="436" r:id="rId4"/>
    <p:sldId id="376" r:id="rId5"/>
    <p:sldId id="447" r:id="rId6"/>
    <p:sldId id="417" r:id="rId7"/>
    <p:sldId id="418" r:id="rId8"/>
    <p:sldId id="437" r:id="rId9"/>
    <p:sldId id="448" r:id="rId10"/>
    <p:sldId id="438" r:id="rId11"/>
    <p:sldId id="439" r:id="rId12"/>
    <p:sldId id="440" r:id="rId13"/>
    <p:sldId id="441" r:id="rId14"/>
    <p:sldId id="442" r:id="rId15"/>
    <p:sldId id="449" r:id="rId16"/>
    <p:sldId id="450" r:id="rId17"/>
    <p:sldId id="443" r:id="rId18"/>
    <p:sldId id="445" r:id="rId19"/>
    <p:sldId id="446" r:id="rId20"/>
    <p:sldId id="44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70C5"/>
    <a:srgbClr val="462E18"/>
    <a:srgbClr val="F29C21"/>
    <a:srgbClr val="C41230"/>
    <a:srgbClr val="C98321"/>
    <a:srgbClr val="6600FF"/>
    <a:srgbClr val="FFFFFF"/>
    <a:srgbClr val="FFFEFD"/>
    <a:srgbClr val="9966FF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82" autoAdjust="0"/>
    <p:restoredTop sz="94660"/>
  </p:normalViewPr>
  <p:slideViewPr>
    <p:cSldViewPr snapToGrid="0">
      <p:cViewPr>
        <p:scale>
          <a:sx n="160" d="100"/>
          <a:sy n="160" d="100"/>
        </p:scale>
        <p:origin x="1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8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5F30E-0584-47AC-BF2C-E3CDDB1E7CD7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B7897-337A-4190-80DA-043318FA1D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072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wmf>
</file>

<file path=ppt/media/image11.wmf>
</file>

<file path=ppt/media/image12.wmf>
</file>

<file path=ppt/media/image13.wmf>
</file>

<file path=ppt/media/image14.png>
</file>

<file path=ppt/media/image15.wmf>
</file>

<file path=ppt/media/image16.wmf>
</file>

<file path=ppt/media/image17.wmf>
</file>

<file path=ppt/media/image18.png>
</file>

<file path=ppt/media/image19.wmf>
</file>

<file path=ppt/media/image2.png>
</file>

<file path=ppt/media/image20.wmf>
</file>

<file path=ppt/media/image21.wmf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C2525-1EAA-4A7D-9417-7C309D734ED8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5E76C-0C32-4050-8295-156F6BFFE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173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/>
          <p:cNvSpPr/>
          <p:nvPr userDrawn="1"/>
        </p:nvSpPr>
        <p:spPr>
          <a:xfrm>
            <a:off x="1006498" y="1165713"/>
            <a:ext cx="10212680" cy="4925902"/>
          </a:xfrm>
          <a:prstGeom prst="roundRect">
            <a:avLst>
              <a:gd name="adj" fmla="val 6667"/>
            </a:avLst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529"/>
            <a:ext cx="12192000" cy="1211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41064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>
                <a:solidFill>
                  <a:srgbClr val="462E1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69393"/>
            <a:ext cx="9144000" cy="823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832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972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78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139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41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/>
          <p:cNvSpPr/>
          <p:nvPr userDrawn="1"/>
        </p:nvSpPr>
        <p:spPr>
          <a:xfrm>
            <a:off x="257453" y="908613"/>
            <a:ext cx="11710770" cy="5440101"/>
          </a:xfrm>
          <a:prstGeom prst="roundRect">
            <a:avLst>
              <a:gd name="adj" fmla="val 6667"/>
            </a:avLst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59757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50892" y="3466808"/>
            <a:ext cx="5541108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51"/>
            <a:ext cx="12192000" cy="1211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5605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 userDrawn="1"/>
        </p:nvSpPr>
        <p:spPr>
          <a:xfrm>
            <a:off x="257453" y="908613"/>
            <a:ext cx="11710770" cy="5440101"/>
          </a:xfrm>
          <a:prstGeom prst="roundRect">
            <a:avLst>
              <a:gd name="adj" fmla="val 6667"/>
            </a:avLst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51"/>
            <a:ext cx="12192000" cy="1211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453" y="19139"/>
            <a:ext cx="11103274" cy="5227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127" y="1400760"/>
            <a:ext cx="10515600" cy="47793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MS PGothic" panose="020B0600070205080204" pitchFamily="34" charset="-128"/>
                <a:ea typeface="나눔고딕" panose="020D0604000000000000" pitchFamily="50" charset="-127"/>
              </a:defRPr>
            </a:lvl1pPr>
            <a:lvl2pPr>
              <a:defRPr sz="1800">
                <a:latin typeface="MS PGothic" panose="020B0600070205080204" pitchFamily="34" charset="-128"/>
                <a:ea typeface="나눔고딕" panose="020D0604000000000000" pitchFamily="50" charset="-127"/>
              </a:defRPr>
            </a:lvl2pPr>
            <a:lvl3pPr>
              <a:defRPr sz="1600">
                <a:latin typeface="MS PGothic" panose="020B0600070205080204" pitchFamily="34" charset="-128"/>
                <a:ea typeface="나눔고딕" panose="020D0604000000000000" pitchFamily="50" charset="-127"/>
              </a:defRPr>
            </a:lvl3pPr>
            <a:lvl4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4pPr>
            <a:lvl5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1976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 userDrawn="1"/>
        </p:nvSpPr>
        <p:spPr>
          <a:xfrm>
            <a:off x="257453" y="908613"/>
            <a:ext cx="11710770" cy="5440101"/>
          </a:xfrm>
          <a:prstGeom prst="roundRect">
            <a:avLst>
              <a:gd name="adj" fmla="val 6667"/>
            </a:avLst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51"/>
            <a:ext cx="12192000" cy="1211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453" y="19139"/>
            <a:ext cx="11103274" cy="5227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MS PGothic" panose="020B0600070205080204" pitchFamily="34" charset="-128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127" y="3873731"/>
            <a:ext cx="10515600" cy="2306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MS PGothic" panose="020B0600070205080204" pitchFamily="34" charset="-128"/>
                <a:ea typeface="나눔고딕" panose="020D0604000000000000" pitchFamily="50" charset="-127"/>
              </a:defRPr>
            </a:lvl1pPr>
            <a:lvl2pPr>
              <a:defRPr sz="1800">
                <a:latin typeface="MS PGothic" panose="020B0600070205080204" pitchFamily="34" charset="-128"/>
                <a:ea typeface="나눔고딕" panose="020D0604000000000000" pitchFamily="50" charset="-127"/>
              </a:defRPr>
            </a:lvl2pPr>
            <a:lvl3pPr>
              <a:defRPr sz="1600">
                <a:latin typeface="MS PGothic" panose="020B0600070205080204" pitchFamily="34" charset="-128"/>
                <a:ea typeface="나눔고딕" panose="020D0604000000000000" pitchFamily="50" charset="-127"/>
              </a:defRPr>
            </a:lvl3pPr>
            <a:lvl4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4pPr>
            <a:lvl5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S PGothic" panose="020B0600070205080204" pitchFamily="34" charset="-128"/>
              </a:defRPr>
            </a:lvl1pPr>
          </a:lstStyle>
          <a:p>
            <a:fld id="{20616150-A54A-4A55-9A46-88453B9062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35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536766"/>
            <a:ext cx="10515600" cy="28512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b="0">
                <a:latin typeface="MS PGothic" panose="020B0600070205080204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87975"/>
            <a:ext cx="10515600" cy="266484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MS PGothic" panose="020B0600070205080204" pitchFamily="34" charset="-128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MS PGothic" panose="020B0600070205080204" pitchFamily="34" charset="-128"/>
              </a:defRPr>
            </a:lvl1pPr>
          </a:lstStyle>
          <a:p>
            <a:fld id="{20616150-A54A-4A55-9A46-88453B9062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74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/>
              <a:t>eTOYLab &amp; JACKSTREE</a:t>
            </a:r>
            <a:endParaRPr lang="ko-KR" alt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95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90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 err="1"/>
              <a:t>eTOYLab</a:t>
            </a:r>
            <a:r>
              <a:rPr lang="en-US" altLang="ko-KR" dirty="0"/>
              <a:t> &amp; JACKSTREE</a:t>
            </a:r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7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eTOYLab &amp; JACKSTREE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394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직사각형 18"/>
          <p:cNvSpPr/>
          <p:nvPr userDrawn="1"/>
        </p:nvSpPr>
        <p:spPr>
          <a:xfrm flipV="1">
            <a:off x="0" y="6529270"/>
            <a:ext cx="12192000" cy="328729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7453" y="19139"/>
            <a:ext cx="11103274" cy="5227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05732"/>
            <a:ext cx="10515600" cy="4574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257453" y="6570523"/>
            <a:ext cx="3684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 프로젝트 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이효정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노현우</a:t>
            </a:r>
            <a:r>
              <a:rPr lang="en-US" altLang="ko-KR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en-US" altLang="ko-KR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최동규</a:t>
            </a:r>
            <a:r>
              <a:rPr lang="en-US" altLang="ko-KR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홍성혁</a:t>
            </a:r>
            <a:r>
              <a:rPr lang="en-US" altLang="ko-KR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 </a:t>
            </a:r>
            <a:r>
              <a:rPr lang="ko-KR" altLang="en-US" sz="10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정연섭</a:t>
            </a:r>
            <a:endParaRPr lang="ko-KR" altLang="en-US" sz="1000" dirty="0" smtClean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292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5" r:id="rId2"/>
    <p:sldLayoutId id="2147483764" r:id="rId3"/>
    <p:sldLayoutId id="214748377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나눔고딕 ExtraBold" panose="020D0904000000000000" pitchFamily="50" charset="-127"/>
          <a:ea typeface="나눔고딕 ExtraBold" panose="020D09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6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13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15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16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4" Type="http://schemas.openxmlformats.org/officeDocument/2006/relationships/image" Target="../media/image17.wmf"/><Relationship Id="rId5" Type="http://schemas.openxmlformats.org/officeDocument/2006/relationships/image" Target="../media/image14.png"/><Relationship Id="rId6" Type="http://schemas.openxmlformats.org/officeDocument/2006/relationships/image" Target="../media/image18.png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19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20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21.w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9.w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10.w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11.w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12.w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/>
          <p:cNvSpPr txBox="1">
            <a:spLocks/>
          </p:cNvSpPr>
          <p:nvPr/>
        </p:nvSpPr>
        <p:spPr>
          <a:xfrm>
            <a:off x="1543734" y="2810929"/>
            <a:ext cx="9144000" cy="13722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462E1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r>
              <a:rPr lang="en-US" altLang="ko-KR" sz="7200" dirty="0" smtClean="0"/>
              <a:t>VAPS : </a:t>
            </a:r>
            <a:r>
              <a:rPr lang="ko-KR" altLang="en-US" sz="7200" dirty="0" err="1" smtClean="0"/>
              <a:t>밥스</a:t>
            </a:r>
            <a:endParaRPr lang="ko-KR" altLang="en-US" sz="7200" dirty="0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524000" y="2744532"/>
            <a:ext cx="9144000" cy="1372267"/>
          </a:xfrm>
        </p:spPr>
        <p:txBody>
          <a:bodyPr>
            <a:normAutofit/>
          </a:bodyPr>
          <a:lstStyle/>
          <a:p>
            <a:r>
              <a:rPr lang="en-US" altLang="ko-KR" sz="7200" dirty="0" smtClean="0">
                <a:solidFill>
                  <a:srgbClr val="C41230"/>
                </a:solidFill>
              </a:rPr>
              <a:t>VAPS : </a:t>
            </a:r>
            <a:r>
              <a:rPr lang="ko-KR" altLang="en-US" sz="7200" dirty="0" err="1" smtClean="0">
                <a:solidFill>
                  <a:srgbClr val="C41230"/>
                </a:solidFill>
              </a:rPr>
              <a:t>밥스</a:t>
            </a:r>
            <a:endParaRPr lang="ko-KR" altLang="en-US" sz="7200" dirty="0">
              <a:solidFill>
                <a:srgbClr val="C41230"/>
              </a:solidFill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524000" y="4206886"/>
            <a:ext cx="9144000" cy="823634"/>
          </a:xfrm>
        </p:spPr>
        <p:txBody>
          <a:bodyPr>
            <a:normAutofit/>
          </a:bodyPr>
          <a:lstStyle/>
          <a:p>
            <a:r>
              <a:rPr lang="ko-KR" altLang="en-US" sz="2800" b="1" i="1" dirty="0">
                <a:solidFill>
                  <a:srgbClr val="C98321"/>
                </a:solidFill>
              </a:rPr>
              <a:t>레스토랑 사이트 구축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62400" y="4830465"/>
            <a:ext cx="670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이효정</a:t>
            </a:r>
            <a:r>
              <a:rPr lang="en-US" altLang="ko-KR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노현우</a:t>
            </a:r>
            <a:r>
              <a:rPr lang="en-US" altLang="ko-KR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최동규</a:t>
            </a:r>
            <a:r>
              <a:rPr lang="en-US" altLang="ko-KR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홍성혁</a:t>
            </a:r>
            <a:r>
              <a:rPr lang="en-US" altLang="ko-KR" sz="20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 </a:t>
            </a:r>
            <a:r>
              <a:rPr lang="ko-KR" altLang="en-US" sz="2000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정연섭</a:t>
            </a:r>
            <a:endParaRPr lang="ko-KR" altLang="en-US" sz="20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328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0" name="개체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989678"/>
              </p:ext>
            </p:extLst>
          </p:nvPr>
        </p:nvGraphicFramePr>
        <p:xfrm>
          <a:off x="546583" y="1363727"/>
          <a:ext cx="6183314" cy="476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7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3" y="1363727"/>
                        <a:ext cx="6183314" cy="4764879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993323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메인화면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네비게이션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네비게이션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매장정보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게시판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화면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 정보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유저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로그아웃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4. </a:t>
            </a:r>
            <a:r>
              <a:rPr lang="ko-KR" altLang="en-US" b="1" dirty="0">
                <a:solidFill>
                  <a:srgbClr val="FFFF00"/>
                </a:solidFill>
              </a:rPr>
              <a:t>메인 화면</a:t>
            </a:r>
            <a:r>
              <a:rPr lang="en-US" altLang="ko-KR" b="1" dirty="0">
                <a:solidFill>
                  <a:srgbClr val="FFFF00"/>
                </a:solidFill>
              </a:rPr>
              <a:t>/</a:t>
            </a:r>
            <a:r>
              <a:rPr lang="ko-KR" altLang="en-US" b="1" dirty="0" err="1">
                <a:solidFill>
                  <a:srgbClr val="FFFF00"/>
                </a:solidFill>
              </a:rPr>
              <a:t>네비게이션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3434861" y="3285510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5947184" y="1833991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1054679" y="2095273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7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메뉴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 이미지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 정보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이름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설명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가격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5. </a:t>
            </a:r>
            <a:r>
              <a:rPr lang="ko-KR" altLang="en-US" b="1" dirty="0">
                <a:solidFill>
                  <a:srgbClr val="FFFF00"/>
                </a:solidFill>
              </a:rPr>
              <a:t>메뉴</a:t>
            </a:r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6039835"/>
              </p:ext>
            </p:extLst>
          </p:nvPr>
        </p:nvGraphicFramePr>
        <p:xfrm>
          <a:off x="546583" y="1363727"/>
          <a:ext cx="6183314" cy="476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0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3" y="1363727"/>
                        <a:ext cx="6183314" cy="4764879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3698166" y="3652490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4244529" y="3072846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1311195" y="2811564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2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매장 정보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오시는길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지도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매장 정보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6. </a:t>
            </a:r>
            <a:r>
              <a:rPr lang="ko-KR" altLang="en-US" b="1" dirty="0">
                <a:solidFill>
                  <a:srgbClr val="FFFF00"/>
                </a:solidFill>
              </a:rPr>
              <a:t>매장 정보</a:t>
            </a:r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8282271"/>
              </p:ext>
            </p:extLst>
          </p:nvPr>
        </p:nvGraphicFramePr>
        <p:xfrm>
          <a:off x="546583" y="1363728"/>
          <a:ext cx="6177994" cy="4760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4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3" y="1363728"/>
                        <a:ext cx="6177994" cy="4760780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310878" y="5807848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2441519" y="2895492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4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 정보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 갯수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 담기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 화면으로 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7. </a:t>
            </a:r>
            <a:r>
              <a:rPr lang="ko-KR" altLang="en-US" b="1" dirty="0">
                <a:solidFill>
                  <a:srgbClr val="FFFF00"/>
                </a:solidFill>
              </a:rPr>
              <a:t>장바구니</a:t>
            </a:r>
          </a:p>
        </p:txBody>
      </p:sp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4131079"/>
              </p:ext>
            </p:extLst>
          </p:nvPr>
        </p:nvGraphicFramePr>
        <p:xfrm>
          <a:off x="546582" y="1363727"/>
          <a:ext cx="6183313" cy="476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8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2" y="1363727"/>
                        <a:ext cx="6183313" cy="4764879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1708954" y="3720789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1708954" y="4557898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1708954" y="2895492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8051" y="1761380"/>
            <a:ext cx="4985571" cy="3312022"/>
          </a:xfrm>
          <a:prstGeom prst="rect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1317598" y="3653143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270423" y="3653143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1283034" y="2606567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4727376" y="4225636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203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2485"/>
              </p:ext>
            </p:extLst>
          </p:nvPr>
        </p:nvGraphicFramePr>
        <p:xfrm>
          <a:off x="544097" y="1363728"/>
          <a:ext cx="6194564" cy="4773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2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097" y="1363728"/>
                        <a:ext cx="6194564" cy="4773548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게시판 입력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게시물 제목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게시물 내용 글 쓰기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저장 버튼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8. </a:t>
            </a:r>
            <a:r>
              <a:rPr lang="ko-KR" altLang="en-US" b="1" dirty="0">
                <a:solidFill>
                  <a:srgbClr val="FFFF00"/>
                </a:solidFill>
              </a:rPr>
              <a:t>게시판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1536941" y="3724329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977126" y="4894532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1536941" y="2595670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5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9000468"/>
              </p:ext>
            </p:extLst>
          </p:nvPr>
        </p:nvGraphicFramePr>
        <p:xfrm>
          <a:off x="544097" y="1363726"/>
          <a:ext cx="6194564" cy="4773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4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097" y="1363726"/>
                        <a:ext cx="6194564" cy="47735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424409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게시판 검색</a:t>
            </a:r>
            <a:endParaRPr lang="en-US" altLang="ko-KR" sz="1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삭제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목록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게시물 테이블 항목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제목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작성자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작성날짜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조회수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|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게시물 항목 내용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8. </a:t>
            </a:r>
            <a:r>
              <a:rPr lang="ko-KR" altLang="en-US" b="1" dirty="0">
                <a:solidFill>
                  <a:srgbClr val="FFFF00"/>
                </a:solidFill>
              </a:rPr>
              <a:t>게시판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1839595" y="3750500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3734500" y="3775177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2956111" y="2480742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8710202"/>
              </p:ext>
            </p:extLst>
          </p:nvPr>
        </p:nvGraphicFramePr>
        <p:xfrm>
          <a:off x="544097" y="1363726"/>
          <a:ext cx="6194565" cy="4773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8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097" y="1363726"/>
                        <a:ext cx="6194565" cy="47735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게시판 검색</a:t>
            </a:r>
            <a:endParaRPr lang="en-US" altLang="ko-KR" sz="14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삭제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목록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제목 수정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내용 수정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8. </a:t>
            </a:r>
            <a:r>
              <a:rPr lang="ko-KR" altLang="en-US" b="1" dirty="0">
                <a:solidFill>
                  <a:srgbClr val="FFFF00"/>
                </a:solidFill>
              </a:rPr>
              <a:t>게시판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578136" y="2724809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578136" y="3842967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3045203" y="2480742"/>
            <a:ext cx="261282" cy="244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281" y="1755847"/>
            <a:ext cx="1009694" cy="75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2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/>
          <p:cNvSpPr txBox="1">
            <a:spLocks/>
          </p:cNvSpPr>
          <p:nvPr/>
        </p:nvSpPr>
        <p:spPr>
          <a:xfrm>
            <a:off x="1543734" y="2971779"/>
            <a:ext cx="9144000" cy="13722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462E1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r>
              <a:rPr lang="ko-KR" altLang="en-US" sz="7200" dirty="0" smtClean="0"/>
              <a:t>시연</a:t>
            </a:r>
            <a:endParaRPr lang="ko-KR" altLang="en-US" sz="7200" dirty="0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508760" y="2907714"/>
            <a:ext cx="9144000" cy="1372267"/>
          </a:xfrm>
        </p:spPr>
        <p:txBody>
          <a:bodyPr>
            <a:normAutofit/>
          </a:bodyPr>
          <a:lstStyle/>
          <a:p>
            <a:r>
              <a:rPr lang="ko-KR" altLang="en-US" sz="7200" dirty="0" smtClean="0">
                <a:solidFill>
                  <a:srgbClr val="C41230"/>
                </a:solidFill>
              </a:rPr>
              <a:t>시연</a:t>
            </a:r>
            <a:endParaRPr lang="ko-KR" altLang="en-US" sz="7200" dirty="0">
              <a:solidFill>
                <a:srgbClr val="C4123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734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에필로그</a:t>
            </a:r>
            <a:endParaRPr lang="en-US" altLang="ko-KR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FF00"/>
                </a:solidFill>
              </a:rPr>
              <a:t>Good &amp; Bad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2" name="모서리가 둥근 직사각형 51">
            <a:extLst>
              <a:ext uri="{FF2B5EF4-FFF2-40B4-BE49-F238E27FC236}">
                <a16:creationId xmlns="" xmlns:a16="http://schemas.microsoft.com/office/drawing/2014/main" id="{97760A43-35AA-47EB-8B93-A8DA14CB3895}"/>
              </a:ext>
            </a:extLst>
          </p:cNvPr>
          <p:cNvSpPr/>
          <p:nvPr/>
        </p:nvSpPr>
        <p:spPr>
          <a:xfrm>
            <a:off x="1210479" y="1653133"/>
            <a:ext cx="10006161" cy="4363279"/>
          </a:xfrm>
          <a:prstGeom prst="roundRect">
            <a:avLst>
              <a:gd name="adj" fmla="val 6702"/>
            </a:avLst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216000" tIns="180000" rIns="0" rtlCol="0" anchor="t"/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분업화 하여 기능을 구현하여 통합하여 작업의 효율을 높임</a:t>
            </a:r>
            <a:endParaRPr lang="en-US" altLang="ko-KR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그래픽적인 </a:t>
            </a:r>
            <a:r>
              <a:rPr lang="ko-KR" altLang="en-US" b="1" dirty="0" err="1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프론트</a:t>
            </a:r>
            <a:r>
              <a:rPr lang="ko-KR" altLang="en-US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1" dirty="0" err="1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앤드</a:t>
            </a:r>
            <a:r>
              <a:rPr lang="ko-KR" altLang="en-US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작업으로 완성도 높임</a:t>
            </a:r>
            <a:endParaRPr lang="en-US" altLang="ko-KR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모서리가 둥근 직사각형 51">
            <a:extLst>
              <a:ext uri="{FF2B5EF4-FFF2-40B4-BE49-F238E27FC236}">
                <a16:creationId xmlns="" xmlns:a16="http://schemas.microsoft.com/office/drawing/2014/main" id="{5D579347-958E-409D-BC3D-A0235622F03F}"/>
              </a:ext>
            </a:extLst>
          </p:cNvPr>
          <p:cNvSpPr/>
          <p:nvPr/>
        </p:nvSpPr>
        <p:spPr>
          <a:xfrm>
            <a:off x="747400" y="1441022"/>
            <a:ext cx="1448048" cy="424222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3" name="모서리가 둥근 직사각형 51">
            <a:extLst>
              <a:ext uri="{FF2B5EF4-FFF2-40B4-BE49-F238E27FC236}">
                <a16:creationId xmlns="" xmlns:a16="http://schemas.microsoft.com/office/drawing/2014/main" id="{3F7BC750-7FD8-4C62-AC09-42690B2DBF5D}"/>
              </a:ext>
            </a:extLst>
          </p:cNvPr>
          <p:cNvSpPr/>
          <p:nvPr/>
        </p:nvSpPr>
        <p:spPr>
          <a:xfrm>
            <a:off x="636246" y="1389031"/>
            <a:ext cx="1440513" cy="392925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b="1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Good</a:t>
            </a:r>
            <a:endParaRPr lang="en-US" altLang="ko-KR" sz="16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11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에필로그</a:t>
            </a:r>
            <a:endParaRPr lang="en-US" altLang="ko-KR" b="1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FF00"/>
                </a:solidFill>
              </a:rPr>
              <a:t>Good &amp; Bad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2" name="모서리가 둥근 직사각형 51">
            <a:extLst>
              <a:ext uri="{FF2B5EF4-FFF2-40B4-BE49-F238E27FC236}">
                <a16:creationId xmlns="" xmlns:a16="http://schemas.microsoft.com/office/drawing/2014/main" id="{97760A43-35AA-47EB-8B93-A8DA14CB3895}"/>
              </a:ext>
            </a:extLst>
          </p:cNvPr>
          <p:cNvSpPr/>
          <p:nvPr/>
        </p:nvSpPr>
        <p:spPr>
          <a:xfrm>
            <a:off x="1210479" y="1653133"/>
            <a:ext cx="10006161" cy="4267200"/>
          </a:xfrm>
          <a:prstGeom prst="roundRect">
            <a:avLst>
              <a:gd name="adj" fmla="val 6702"/>
            </a:avLst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216000" tIns="180000" rIns="0" rtlCol="0" anchor="t"/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글쎄요</a:t>
            </a:r>
            <a:r>
              <a:rPr lang="en-US" altLang="ko-KR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en-US" altLang="ko-KR" b="1" dirty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모서리가 둥근 직사각형 51">
            <a:extLst>
              <a:ext uri="{FF2B5EF4-FFF2-40B4-BE49-F238E27FC236}">
                <a16:creationId xmlns="" xmlns:a16="http://schemas.microsoft.com/office/drawing/2014/main" id="{5D579347-958E-409D-BC3D-A0235622F03F}"/>
              </a:ext>
            </a:extLst>
          </p:cNvPr>
          <p:cNvSpPr/>
          <p:nvPr/>
        </p:nvSpPr>
        <p:spPr>
          <a:xfrm>
            <a:off x="747400" y="1441022"/>
            <a:ext cx="1448048" cy="424222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6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모서리가 둥근 직사각형 51">
            <a:extLst>
              <a:ext uri="{FF2B5EF4-FFF2-40B4-BE49-F238E27FC236}">
                <a16:creationId xmlns="" xmlns:a16="http://schemas.microsoft.com/office/drawing/2014/main" id="{A94A246E-E8D3-468E-B547-745D266177C4}"/>
              </a:ext>
            </a:extLst>
          </p:cNvPr>
          <p:cNvSpPr/>
          <p:nvPr/>
        </p:nvSpPr>
        <p:spPr>
          <a:xfrm>
            <a:off x="636246" y="1389031"/>
            <a:ext cx="1440513" cy="392925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600" b="1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Bad</a:t>
            </a:r>
            <a:endParaRPr lang="en-US" altLang="ko-KR" sz="16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796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F2C695A-058D-47FD-84BA-FF96D2634A33}"/>
              </a:ext>
            </a:extLst>
          </p:cNvPr>
          <p:cNvSpPr txBox="1"/>
          <p:nvPr/>
        </p:nvSpPr>
        <p:spPr>
          <a:xfrm>
            <a:off x="3864079" y="3195776"/>
            <a:ext cx="216772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5400" b="1" dirty="0" smtClean="0">
                <a:solidFill>
                  <a:srgbClr val="462E18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en-US" altLang="ko-KR" sz="5400" b="1" dirty="0">
              <a:solidFill>
                <a:srgbClr val="462E18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01F752B-9FF9-4D44-89AE-5BD930E6A750}"/>
              </a:ext>
            </a:extLst>
          </p:cNvPr>
          <p:cNvSpPr txBox="1"/>
          <p:nvPr/>
        </p:nvSpPr>
        <p:spPr>
          <a:xfrm>
            <a:off x="6242317" y="1407781"/>
            <a:ext cx="5453663" cy="4524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환경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동기 및 목적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구조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화면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시연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에필로그</a:t>
            </a:r>
            <a:endParaRPr lang="en-US" altLang="ko-KR" sz="2800" b="1" dirty="0" smtClean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800" b="1" dirty="0" smtClean="0">
                <a:solidFill>
                  <a:srgbClr val="462E1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en-US" altLang="ko-KR" sz="2800" b="1" dirty="0">
              <a:solidFill>
                <a:srgbClr val="462E1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6104772" y="1407781"/>
            <a:ext cx="0" cy="4716725"/>
          </a:xfrm>
          <a:prstGeom prst="line">
            <a:avLst/>
          </a:prstGeom>
          <a:ln w="38100">
            <a:solidFill>
              <a:srgbClr val="462E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637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/>
          <p:cNvSpPr txBox="1">
            <a:spLocks/>
          </p:cNvSpPr>
          <p:nvPr/>
        </p:nvSpPr>
        <p:spPr>
          <a:xfrm>
            <a:off x="1543734" y="2971779"/>
            <a:ext cx="9144000" cy="13722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462E18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r>
              <a:rPr lang="en-US" altLang="ko-KR" sz="7200" dirty="0" smtClean="0"/>
              <a:t>Q&amp;A</a:t>
            </a:r>
            <a:endParaRPr lang="ko-KR" altLang="en-US" sz="7200" dirty="0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363980" y="2915334"/>
            <a:ext cx="9144000" cy="1372267"/>
          </a:xfrm>
        </p:spPr>
        <p:txBody>
          <a:bodyPr>
            <a:normAutofit/>
          </a:bodyPr>
          <a:lstStyle/>
          <a:p>
            <a:r>
              <a:rPr lang="en-US" altLang="ko-KR" sz="7200" dirty="0" smtClean="0">
                <a:solidFill>
                  <a:srgbClr val="C41230"/>
                </a:solidFill>
              </a:rPr>
              <a:t> Q&amp;A</a:t>
            </a:r>
            <a:endParaRPr lang="ko-KR" altLang="en-US" sz="7200" dirty="0">
              <a:solidFill>
                <a:srgbClr val="C4123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9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모서리가 둥근 직사각형 36"/>
          <p:cNvSpPr/>
          <p:nvPr/>
        </p:nvSpPr>
        <p:spPr>
          <a:xfrm>
            <a:off x="3678200" y="4630780"/>
            <a:ext cx="1940156" cy="125418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3555651" y="4489378"/>
            <a:ext cx="1940156" cy="1254185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1031577" y="4630779"/>
            <a:ext cx="1940156" cy="125418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1031577" y="2807128"/>
            <a:ext cx="1940156" cy="124409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719531" y="2796290"/>
            <a:ext cx="4706039" cy="125418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3678200" y="2796290"/>
            <a:ext cx="1940156" cy="125418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환경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3541966" y="1772240"/>
            <a:ext cx="1945434" cy="508590"/>
            <a:chOff x="2223563" y="3834940"/>
            <a:chExt cx="2829048" cy="443491"/>
          </a:xfrm>
        </p:grpSpPr>
        <p:sp>
          <p:nvSpPr>
            <p:cNvPr id="38" name="모서리가 둥근 직사각형 51">
              <a:extLst>
                <a:ext uri="{FF2B5EF4-FFF2-40B4-BE49-F238E27FC236}">
                  <a16:creationId xmlns="" xmlns:a16="http://schemas.microsoft.com/office/drawing/2014/main" id="{413501E1-BD85-439A-9208-25C6B661C4FC}"/>
                </a:ext>
              </a:extLst>
            </p:cNvPr>
            <p:cNvSpPr/>
            <p:nvPr/>
          </p:nvSpPr>
          <p:spPr>
            <a:xfrm>
              <a:off x="2223563" y="3916111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" name="모서리가 둥근 직사각형 51">
              <a:extLst>
                <a:ext uri="{FF2B5EF4-FFF2-40B4-BE49-F238E27FC236}">
                  <a16:creationId xmlns="" xmlns:a16="http://schemas.microsoft.com/office/drawing/2014/main" id="{3F54F0EA-353B-4C47-A0CD-2BC8A06A1B4A}"/>
                </a:ext>
              </a:extLst>
            </p:cNvPr>
            <p:cNvSpPr/>
            <p:nvPr/>
          </p:nvSpPr>
          <p:spPr>
            <a:xfrm>
              <a:off x="2237248" y="3834940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개발도구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079725" y="1775153"/>
            <a:ext cx="5456635" cy="508590"/>
            <a:chOff x="2635705" y="4885254"/>
            <a:chExt cx="2829048" cy="443491"/>
          </a:xfrm>
        </p:grpSpPr>
        <p:sp>
          <p:nvSpPr>
            <p:cNvPr id="39" name="모서리가 둥근 직사각형 51">
              <a:extLst>
                <a:ext uri="{FF2B5EF4-FFF2-40B4-BE49-F238E27FC236}">
                  <a16:creationId xmlns="" xmlns:a16="http://schemas.microsoft.com/office/drawing/2014/main" id="{47760103-3A03-4A45-BE9D-08E204711E45}"/>
                </a:ext>
              </a:extLst>
            </p:cNvPr>
            <p:cNvSpPr/>
            <p:nvPr/>
          </p:nvSpPr>
          <p:spPr>
            <a:xfrm>
              <a:off x="2635705" y="4966425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75000"/>
              </a:schemeClr>
            </a:solidFill>
            <a:ln w="190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" name="모서리가 둥근 직사각형 51">
              <a:extLst>
                <a:ext uri="{FF2B5EF4-FFF2-40B4-BE49-F238E27FC236}">
                  <a16:creationId xmlns="" xmlns:a16="http://schemas.microsoft.com/office/drawing/2014/main" id="{7470509E-3F5F-4B95-ADD0-BB087A642C49}"/>
                </a:ext>
              </a:extLst>
            </p:cNvPr>
            <p:cNvSpPr/>
            <p:nvPr/>
          </p:nvSpPr>
          <p:spPr>
            <a:xfrm>
              <a:off x="2649390" y="4885254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개발 언어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901353" y="1778077"/>
            <a:ext cx="1945434" cy="508590"/>
            <a:chOff x="1399281" y="1734312"/>
            <a:chExt cx="2829048" cy="443491"/>
          </a:xfrm>
        </p:grpSpPr>
        <p:sp>
          <p:nvSpPr>
            <p:cNvPr id="40" name="모서리가 둥근 직사각형 51">
              <a:extLst>
                <a:ext uri="{FF2B5EF4-FFF2-40B4-BE49-F238E27FC236}">
                  <a16:creationId xmlns="" xmlns:a16="http://schemas.microsoft.com/office/drawing/2014/main" id="{7F8C6358-E0AE-4D38-88C6-5B7CA546FC61}"/>
                </a:ext>
              </a:extLst>
            </p:cNvPr>
            <p:cNvSpPr/>
            <p:nvPr/>
          </p:nvSpPr>
          <p:spPr>
            <a:xfrm>
              <a:off x="1399281" y="1815483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75000"/>
              </a:schemeClr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1" name="모서리가 둥근 직사각형 51">
              <a:extLst>
                <a:ext uri="{FF2B5EF4-FFF2-40B4-BE49-F238E27FC236}">
                  <a16:creationId xmlns="" xmlns:a16="http://schemas.microsoft.com/office/drawing/2014/main" id="{9837EF20-A824-4D48-90AA-8B6CF108259E}"/>
                </a:ext>
              </a:extLst>
            </p:cNvPr>
            <p:cNvSpPr/>
            <p:nvPr/>
          </p:nvSpPr>
          <p:spPr>
            <a:xfrm>
              <a:off x="1412966" y="1734312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시스템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17" name="모서리가 둥근 직사각형 16"/>
          <p:cNvSpPr/>
          <p:nvPr/>
        </p:nvSpPr>
        <p:spPr>
          <a:xfrm>
            <a:off x="909028" y="2657184"/>
            <a:ext cx="1940156" cy="1252048"/>
          </a:xfrm>
          <a:prstGeom prst="roundRect">
            <a:avLst/>
          </a:prstGeom>
          <a:solidFill>
            <a:srgbClr val="0A70C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ê´ë ¨ ì´ë¯¸ì§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36415" y="2998882"/>
            <a:ext cx="1911911" cy="61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6596982" y="2654888"/>
            <a:ext cx="4706039" cy="1254185"/>
          </a:xfrm>
          <a:prstGeom prst="roundRect">
            <a:avLst/>
          </a:prstGeom>
          <a:solidFill>
            <a:srgbClr val="FFFE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3555651" y="2654888"/>
            <a:ext cx="1940156" cy="1254185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6" name="Picture 12" descr="ê´ë ¨ ì´ë¯¸ì§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521" y="2818253"/>
            <a:ext cx="1721712" cy="916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83305" y="2334584"/>
            <a:ext cx="1716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Front-End</a:t>
            </a:r>
            <a:endParaRPr lang="ko-KR" altLang="en-US" b="1" dirty="0" smtClean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02276" y="4094828"/>
            <a:ext cx="1716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Back-End</a:t>
            </a:r>
            <a:endParaRPr lang="ko-KR" altLang="en-US" b="1" dirty="0" smtClean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054" name="Picture 6" descr="Oracle bd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54818" y="4813824"/>
            <a:ext cx="1605133" cy="71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omcat logo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3" t="3198" r="19486" b="5100"/>
          <a:stretch/>
        </p:blipFill>
        <p:spPr bwMode="auto">
          <a:xfrm>
            <a:off x="888085" y="4486481"/>
            <a:ext cx="1927477" cy="125647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6719531" y="4630780"/>
            <a:ext cx="4706039" cy="125418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96982" y="4489378"/>
            <a:ext cx="4706039" cy="1254185"/>
          </a:xfrm>
          <a:prstGeom prst="roundRect">
            <a:avLst/>
          </a:prstGeom>
          <a:solidFill>
            <a:srgbClr val="FFFE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ê´ë ¨ ì´ë¯¸ì§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857" y="4516982"/>
            <a:ext cx="1903657" cy="1178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ML5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808357" y="2789158"/>
            <a:ext cx="2528385" cy="99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모서리가 둥근 직사각형 30"/>
          <p:cNvSpPr/>
          <p:nvPr/>
        </p:nvSpPr>
        <p:spPr>
          <a:xfrm>
            <a:off x="897220" y="4486480"/>
            <a:ext cx="1918342" cy="125647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33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7">
            <a:extLst>
              <a:ext uri="{FF2B5EF4-FFF2-40B4-BE49-F238E27FC236}">
                <a16:creationId xmlns="" xmlns:a16="http://schemas.microsoft.com/office/drawing/2014/main" id="{C88AEFEF-6BF2-4770-A3E2-397680B642EC}"/>
              </a:ext>
            </a:extLst>
          </p:cNvPr>
          <p:cNvSpPr/>
          <p:nvPr/>
        </p:nvSpPr>
        <p:spPr>
          <a:xfrm>
            <a:off x="1713204" y="3413314"/>
            <a:ext cx="9345917" cy="2429335"/>
          </a:xfrm>
          <a:prstGeom prst="roundRect">
            <a:avLst>
              <a:gd name="adj" fmla="val 12043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72000" rtlCol="0" anchor="t"/>
          <a:lstStyle/>
          <a:p>
            <a:pPr algn="ctr">
              <a:lnSpc>
                <a:spcPct val="150000"/>
              </a:lnSpc>
            </a:pPr>
            <a:endParaRPr lang="ko-KR" altLang="en-US" sz="1400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" name="모서리가 둥근 직사각형 7">
            <a:extLst>
              <a:ext uri="{FF2B5EF4-FFF2-40B4-BE49-F238E27FC236}">
                <a16:creationId xmlns="" xmlns:a16="http://schemas.microsoft.com/office/drawing/2014/main" id="{C88AEFEF-6BF2-4770-A3E2-397680B642EC}"/>
              </a:ext>
            </a:extLst>
          </p:cNvPr>
          <p:cNvSpPr/>
          <p:nvPr/>
        </p:nvSpPr>
        <p:spPr>
          <a:xfrm>
            <a:off x="1929493" y="1524296"/>
            <a:ext cx="8975369" cy="1395702"/>
          </a:xfrm>
          <a:prstGeom prst="roundRect">
            <a:avLst>
              <a:gd name="adj" fmla="val 15563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72000" rtlCol="0" anchor="t"/>
          <a:lstStyle/>
          <a:p>
            <a:pPr algn="ctr">
              <a:lnSpc>
                <a:spcPct val="150000"/>
              </a:lnSpc>
            </a:pPr>
            <a:endParaRPr lang="ko-KR" altLang="en-US" sz="1400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>
                <a:latin typeface="MS PGothic" panose="020B0600070205080204" pitchFamily="34" charset="-128"/>
              </a:rPr>
              <a:t>4</a:t>
            </a:fld>
            <a:endParaRPr lang="ko-KR" altLang="en-US" dirty="0">
              <a:latin typeface="MS PGothic" panose="020B0600070205080204" pitchFamily="34" charset="-128"/>
            </a:endParaRPr>
          </a:p>
        </p:txBody>
      </p:sp>
      <p:sp>
        <p:nvSpPr>
          <p:cNvPr id="16" name="모서리가 둥근 직사각형 7">
            <a:extLst>
              <a:ext uri="{FF2B5EF4-FFF2-40B4-BE49-F238E27FC236}">
                <a16:creationId xmlns="" xmlns:a16="http://schemas.microsoft.com/office/drawing/2014/main" id="{E69C3B4B-6B87-4BCC-AC76-222D045DB469}"/>
              </a:ext>
            </a:extLst>
          </p:cNvPr>
          <p:cNvSpPr/>
          <p:nvPr/>
        </p:nvSpPr>
        <p:spPr>
          <a:xfrm>
            <a:off x="1739516" y="1461166"/>
            <a:ext cx="9081357" cy="1395702"/>
          </a:xfrm>
          <a:prstGeom prst="roundRect">
            <a:avLst>
              <a:gd name="adj" fmla="val 15563"/>
            </a:avLst>
          </a:prstGeom>
          <a:solidFill>
            <a:srgbClr val="462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72000" rtlCol="0" anchor="t"/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레스토랑 홈페이지 제작</a:t>
            </a:r>
          </a:p>
          <a:p>
            <a:pPr algn="ctr">
              <a:lnSpc>
                <a:spcPct val="150000"/>
              </a:lnSpc>
            </a:pPr>
            <a:r>
              <a:rPr lang="ko-KR" altLang="en-US" i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레스토랑의 메뉴와 매장 정보 및 사용자 맛평가 게시판</a:t>
            </a:r>
            <a:r>
              <a:rPr lang="en-US" altLang="ko-KR" i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i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장바구니 구현</a:t>
            </a:r>
            <a:endParaRPr lang="en-US" altLang="ko-KR" i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7">
            <a:extLst>
              <a:ext uri="{FF2B5EF4-FFF2-40B4-BE49-F238E27FC236}">
                <a16:creationId xmlns="" xmlns:a16="http://schemas.microsoft.com/office/drawing/2014/main" id="{7B6AD331-D3A4-4E55-896C-13819D06B60C}"/>
              </a:ext>
            </a:extLst>
          </p:cNvPr>
          <p:cNvSpPr/>
          <p:nvPr/>
        </p:nvSpPr>
        <p:spPr>
          <a:xfrm>
            <a:off x="1602903" y="3325542"/>
            <a:ext cx="9354583" cy="2417416"/>
          </a:xfrm>
          <a:prstGeom prst="roundRect">
            <a:avLst>
              <a:gd name="adj" fmla="val 105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08000" rIns="72000"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기반으로 하여 회원가입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로그아웃 등의 기능 제공</a:t>
            </a:r>
            <a:endParaRPr lang="en-US" altLang="ko-KR" sz="1600" b="1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 메뉴 평가 게시판 기능 제공</a:t>
            </a:r>
            <a:endParaRPr lang="en-US" altLang="ko-KR" sz="1600" b="1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온라인 상품 구매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r>
              <a:rPr lang="en-US" altLang="ko-KR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기능 제공</a:t>
            </a:r>
            <a:endParaRPr lang="en-US" altLang="ko-KR" sz="1600" b="1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600" b="1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메뉴와 매장 정보 제공 </a:t>
            </a:r>
            <a:endParaRPr lang="en-US" altLang="ko-KR" sz="1600" b="1" dirty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 동기와 목적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모서리가 둥근 직사각형 3">
            <a:extLst>
              <a:ext uri="{FF2B5EF4-FFF2-40B4-BE49-F238E27FC236}">
                <a16:creationId xmlns="" xmlns:a16="http://schemas.microsoft.com/office/drawing/2014/main" id="{F60FA8E3-BC68-4D1E-8E7B-8EC1088B1F0E}"/>
              </a:ext>
            </a:extLst>
          </p:cNvPr>
          <p:cNvSpPr/>
          <p:nvPr/>
        </p:nvSpPr>
        <p:spPr>
          <a:xfrm>
            <a:off x="1195176" y="3224581"/>
            <a:ext cx="1845544" cy="450576"/>
          </a:xfrm>
          <a:prstGeom prst="roundRect">
            <a:avLst>
              <a:gd name="adj" fmla="val 30634"/>
            </a:avLst>
          </a:prstGeom>
          <a:solidFill>
            <a:srgbClr val="C412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모서리가 둥근 직사각형 3">
            <a:extLst>
              <a:ext uri="{FF2B5EF4-FFF2-40B4-BE49-F238E27FC236}">
                <a16:creationId xmlns="" xmlns:a16="http://schemas.microsoft.com/office/drawing/2014/main" id="{CFA062ED-567A-4734-A71C-FABD3F936B5C}"/>
              </a:ext>
            </a:extLst>
          </p:cNvPr>
          <p:cNvSpPr/>
          <p:nvPr/>
        </p:nvSpPr>
        <p:spPr>
          <a:xfrm>
            <a:off x="1326864" y="3127181"/>
            <a:ext cx="1845544" cy="450576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프로젝트 특징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07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모서리가 둥근 직사각형 80">
            <a:extLst>
              <a:ext uri="{FF2B5EF4-FFF2-40B4-BE49-F238E27FC236}">
                <a16:creationId xmlns="" xmlns:a16="http://schemas.microsoft.com/office/drawing/2014/main" id="{D5646ECA-A40D-45AA-8230-C4F3E81B18EE}"/>
              </a:ext>
            </a:extLst>
          </p:cNvPr>
          <p:cNvSpPr/>
          <p:nvPr/>
        </p:nvSpPr>
        <p:spPr>
          <a:xfrm>
            <a:off x="602189" y="3348389"/>
            <a:ext cx="11185951" cy="1067477"/>
          </a:xfrm>
          <a:prstGeom prst="roundRect">
            <a:avLst>
              <a:gd name="adj" fmla="val 1160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모서리가 둥근 직사각형 78">
            <a:extLst>
              <a:ext uri="{FF2B5EF4-FFF2-40B4-BE49-F238E27FC236}">
                <a16:creationId xmlns="" xmlns:a16="http://schemas.microsoft.com/office/drawing/2014/main" id="{CCFC4B97-0BB5-4A9F-8452-B19995D82F75}"/>
              </a:ext>
            </a:extLst>
          </p:cNvPr>
          <p:cNvSpPr/>
          <p:nvPr/>
        </p:nvSpPr>
        <p:spPr>
          <a:xfrm>
            <a:off x="601980" y="4738766"/>
            <a:ext cx="11186160" cy="1220197"/>
          </a:xfrm>
          <a:prstGeom prst="roundRect">
            <a:avLst>
              <a:gd name="adj" fmla="val 854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dirty="0" smtClean="0"/>
              <a:t>프로그램 구조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0" name="모서리가 둥근 직사각형 83">
            <a:extLst>
              <a:ext uri="{FF2B5EF4-FFF2-40B4-BE49-F238E27FC236}">
                <a16:creationId xmlns="" xmlns:a16="http://schemas.microsoft.com/office/drawing/2014/main" id="{66FAF07F-5478-4AD1-99D2-128E95666F31}"/>
              </a:ext>
            </a:extLst>
          </p:cNvPr>
          <p:cNvSpPr/>
          <p:nvPr/>
        </p:nvSpPr>
        <p:spPr>
          <a:xfrm>
            <a:off x="897380" y="1584154"/>
            <a:ext cx="900000" cy="41459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 접속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30" idx="3"/>
            <a:endCxn id="56" idx="1"/>
          </p:cNvCxnSpPr>
          <p:nvPr/>
        </p:nvCxnSpPr>
        <p:spPr>
          <a:xfrm flipV="1">
            <a:off x="1797380" y="1789451"/>
            <a:ext cx="605227" cy="200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Flow Chart</a:t>
            </a:r>
            <a:endParaRPr lang="ko-KR" altLang="en-US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다이아몬드 55">
            <a:extLst>
              <a:ext uri="{FF2B5EF4-FFF2-40B4-BE49-F238E27FC236}">
                <a16:creationId xmlns="" xmlns:a16="http://schemas.microsoft.com/office/drawing/2014/main" id="{71BA2571-34D0-4BE9-A175-FA67305CA961}"/>
              </a:ext>
            </a:extLst>
          </p:cNvPr>
          <p:cNvSpPr/>
          <p:nvPr/>
        </p:nvSpPr>
        <p:spPr>
          <a:xfrm>
            <a:off x="2402607" y="1483451"/>
            <a:ext cx="1260000" cy="612000"/>
          </a:xfrm>
          <a:prstGeom prst="diamond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ts val="1300"/>
              </a:lnSpc>
            </a:pPr>
            <a:r>
              <a:rPr lang="ko-KR" altLang="en-US" sz="10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계정확인</a:t>
            </a:r>
            <a:endParaRPr lang="ko-KR" altLang="en-US" sz="10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2582607" y="3640208"/>
            <a:ext cx="900000" cy="468000"/>
          </a:xfrm>
          <a:prstGeom prst="rect">
            <a:avLst/>
          </a:prstGeom>
          <a:solidFill>
            <a:srgbClr val="FFFF00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계정 생성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4182848" y="1555451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8201295" y="1548396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6978416" y="2654010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메뉴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8201295" y="2654010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매장정보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9424174" y="2654010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10647053" y="2654010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게시판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순서도: 자기 디스크 6"/>
          <p:cNvSpPr/>
          <p:nvPr/>
        </p:nvSpPr>
        <p:spPr>
          <a:xfrm>
            <a:off x="4194829" y="4900719"/>
            <a:ext cx="876038" cy="906780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/>
              <a:t>계정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DB</a:t>
            </a:r>
            <a:endParaRPr lang="ko-KR" altLang="en-US" sz="1000" b="1" dirty="0"/>
          </a:p>
        </p:txBody>
      </p:sp>
      <p:sp>
        <p:nvSpPr>
          <p:cNvPr id="68" name="순서도: 자기 디스크 67"/>
          <p:cNvSpPr/>
          <p:nvPr/>
        </p:nvSpPr>
        <p:spPr>
          <a:xfrm>
            <a:off x="9436155" y="4900719"/>
            <a:ext cx="876038" cy="906780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/>
              <a:t>장바구니</a:t>
            </a:r>
            <a:endParaRPr lang="en-US" altLang="ko-KR" sz="1000" b="1" dirty="0"/>
          </a:p>
          <a:p>
            <a:pPr algn="ctr"/>
            <a:r>
              <a:rPr lang="en-US" altLang="ko-KR" sz="1000" b="1" dirty="0" smtClean="0"/>
              <a:t>DB</a:t>
            </a:r>
            <a:endParaRPr lang="ko-KR" altLang="en-US" sz="1000" b="1" dirty="0"/>
          </a:p>
        </p:txBody>
      </p:sp>
      <p:sp>
        <p:nvSpPr>
          <p:cNvPr id="70" name="순서도: 자기 디스크 69"/>
          <p:cNvSpPr/>
          <p:nvPr/>
        </p:nvSpPr>
        <p:spPr>
          <a:xfrm>
            <a:off x="10659034" y="4900719"/>
            <a:ext cx="876038" cy="906780"/>
          </a:xfrm>
          <a:prstGeom prst="flowChartMagneticDisk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/>
              <a:t>게시판</a:t>
            </a:r>
            <a:r>
              <a:rPr lang="en-US" altLang="ko-KR" sz="1000" b="1" dirty="0" smtClean="0"/>
              <a:t/>
            </a:r>
            <a:br>
              <a:rPr lang="en-US" altLang="ko-KR" sz="1000" b="1" dirty="0" smtClean="0"/>
            </a:br>
            <a:r>
              <a:rPr lang="en-US" altLang="ko-KR" sz="1000" b="1" dirty="0" smtClean="0"/>
              <a:t>DB</a:t>
            </a:r>
            <a:endParaRPr lang="ko-KR" altLang="en-US" sz="1000" b="1" dirty="0"/>
          </a:p>
        </p:txBody>
      </p:sp>
      <p:cxnSp>
        <p:nvCxnSpPr>
          <p:cNvPr id="71" name="직선 화살표 연결선 70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56" idx="3"/>
            <a:endCxn id="60" idx="1"/>
          </p:cNvCxnSpPr>
          <p:nvPr/>
        </p:nvCxnSpPr>
        <p:spPr>
          <a:xfrm>
            <a:off x="3662607" y="1789451"/>
            <a:ext cx="52024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56" idx="2"/>
            <a:endCxn id="57" idx="0"/>
          </p:cNvCxnSpPr>
          <p:nvPr/>
        </p:nvCxnSpPr>
        <p:spPr>
          <a:xfrm>
            <a:off x="3032607" y="2095451"/>
            <a:ext cx="0" cy="1544757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0" idx="2"/>
            <a:endCxn id="7" idx="1"/>
          </p:cNvCxnSpPr>
          <p:nvPr/>
        </p:nvCxnSpPr>
        <p:spPr>
          <a:xfrm>
            <a:off x="4632848" y="2023451"/>
            <a:ext cx="0" cy="2877268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57" idx="2"/>
            <a:endCxn id="7" idx="2"/>
          </p:cNvCxnSpPr>
          <p:nvPr/>
        </p:nvCxnSpPr>
        <p:spPr>
          <a:xfrm rot="16200000" flipH="1">
            <a:off x="2990768" y="4150047"/>
            <a:ext cx="1245901" cy="1162222"/>
          </a:xfrm>
          <a:prstGeom prst="bentConnector2">
            <a:avLst/>
          </a:prstGeom>
          <a:ln w="19050">
            <a:solidFill>
              <a:srgbClr val="C0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 flipV="1">
            <a:off x="5082848" y="1782396"/>
            <a:ext cx="3118447" cy="705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직사각형 86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5755537" y="2654010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회원정보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89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1" idx="2"/>
            <a:endCxn id="87" idx="0"/>
          </p:cNvCxnSpPr>
          <p:nvPr/>
        </p:nvCxnSpPr>
        <p:spPr>
          <a:xfrm rot="5400000">
            <a:off x="7109609" y="1112324"/>
            <a:ext cx="637614" cy="244575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87" idx="2"/>
            <a:endCxn id="7" idx="4"/>
          </p:cNvCxnSpPr>
          <p:nvPr/>
        </p:nvCxnSpPr>
        <p:spPr>
          <a:xfrm rot="5400000">
            <a:off x="4522153" y="3670724"/>
            <a:ext cx="2232099" cy="1134670"/>
          </a:xfrm>
          <a:prstGeom prst="bentConnector2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 rot="5400000">
            <a:off x="7721049" y="1723764"/>
            <a:ext cx="637614" cy="122287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1" idx="2"/>
            <a:endCxn id="64" idx="0"/>
          </p:cNvCxnSpPr>
          <p:nvPr/>
        </p:nvCxnSpPr>
        <p:spPr>
          <a:xfrm rot="16200000" flipH="1">
            <a:off x="8943927" y="1723763"/>
            <a:ext cx="637614" cy="122287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7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1" idx="2"/>
            <a:endCxn id="65" idx="0"/>
          </p:cNvCxnSpPr>
          <p:nvPr/>
        </p:nvCxnSpPr>
        <p:spPr>
          <a:xfrm rot="16200000" flipH="1">
            <a:off x="9555367" y="1112324"/>
            <a:ext cx="637614" cy="244575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1" idx="2"/>
            <a:endCxn id="63" idx="0"/>
          </p:cNvCxnSpPr>
          <p:nvPr/>
        </p:nvCxnSpPr>
        <p:spPr>
          <a:xfrm>
            <a:off x="8651295" y="2016396"/>
            <a:ext cx="0" cy="63761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4" idx="2"/>
            <a:endCxn id="68" idx="1"/>
          </p:cNvCxnSpPr>
          <p:nvPr/>
        </p:nvCxnSpPr>
        <p:spPr>
          <a:xfrm>
            <a:off x="9874174" y="3122010"/>
            <a:ext cx="0" cy="177870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="" xmlns:a16="http://schemas.microsoft.com/office/drawing/2014/main" id="{F0089AED-22B6-45B2-8E2B-AD63897A698A}"/>
              </a:ext>
            </a:extLst>
          </p:cNvPr>
          <p:cNvCxnSpPr>
            <a:stCxn id="65" idx="2"/>
            <a:endCxn id="70" idx="1"/>
          </p:cNvCxnSpPr>
          <p:nvPr/>
        </p:nvCxnSpPr>
        <p:spPr>
          <a:xfrm>
            <a:off x="11097053" y="3122010"/>
            <a:ext cx="0" cy="177870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5755537" y="3640208"/>
            <a:ext cx="900000" cy="46800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정보수정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9424174" y="3640208"/>
            <a:ext cx="900000" cy="46800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등록</a:t>
            </a:r>
            <a:r>
              <a:rPr lang="en-US" altLang="ko-KR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</a:t>
            </a:r>
            <a:r>
              <a:rPr lang="en-US" altLang="ko-KR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삭제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10647053" y="3640208"/>
            <a:ext cx="900000" cy="46800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등록</a:t>
            </a:r>
            <a:r>
              <a:rPr lang="en-US" altLang="ko-KR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</a:t>
            </a:r>
            <a:r>
              <a:rPr lang="en-US" altLang="ko-KR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삭제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="" xmlns:a16="http://schemas.microsoft.com/office/drawing/2014/main" id="{35340B65-310C-49E8-B02B-0C1F19966BDD}"/>
              </a:ext>
            </a:extLst>
          </p:cNvPr>
          <p:cNvSpPr txBox="1"/>
          <p:nvPr/>
        </p:nvSpPr>
        <p:spPr>
          <a:xfrm>
            <a:off x="703386" y="3395526"/>
            <a:ext cx="1206533" cy="2446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200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서버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="" xmlns:a16="http://schemas.microsoft.com/office/drawing/2014/main" id="{35340B65-310C-49E8-B02B-0C1F19966BDD}"/>
              </a:ext>
            </a:extLst>
          </p:cNvPr>
          <p:cNvSpPr txBox="1"/>
          <p:nvPr/>
        </p:nvSpPr>
        <p:spPr>
          <a:xfrm>
            <a:off x="703386" y="4865562"/>
            <a:ext cx="120653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2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데이터베이스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="" xmlns:a16="http://schemas.microsoft.com/office/drawing/2014/main" id="{539B568D-A00E-4690-B830-3703C0E127E4}"/>
              </a:ext>
            </a:extLst>
          </p:cNvPr>
          <p:cNvSpPr/>
          <p:nvPr/>
        </p:nvSpPr>
        <p:spPr>
          <a:xfrm>
            <a:off x="4164451" y="3640208"/>
            <a:ext cx="900000" cy="46800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1000" b="1" dirty="0" smtClean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endParaRPr lang="ko-KR" altLang="en-US" sz="10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79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8" name="개체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363965"/>
              </p:ext>
            </p:extLst>
          </p:nvPr>
        </p:nvGraphicFramePr>
        <p:xfrm>
          <a:off x="546581" y="1363725"/>
          <a:ext cx="6177995" cy="47607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1" y="1363725"/>
                        <a:ext cx="6177995" cy="4760781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이름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ID 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입력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 확인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 번호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 번호 확인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이메일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전화번호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가입하기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취소 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</a:t>
            </a:r>
            <a:r>
              <a:rPr lang="ko-KR" altLang="en-U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회원 가입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09FA1DD4-A705-42D8-ADA1-CF5E0877F418}"/>
              </a:ext>
            </a:extLst>
          </p:cNvPr>
          <p:cNvSpPr/>
          <p:nvPr/>
        </p:nvSpPr>
        <p:spPr>
          <a:xfrm>
            <a:off x="2275618" y="3705218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2FD7DC48-33A4-4DCE-8C91-4084B2EEB371}"/>
              </a:ext>
            </a:extLst>
          </p:cNvPr>
          <p:cNvSpPr/>
          <p:nvPr/>
        </p:nvSpPr>
        <p:spPr>
          <a:xfrm>
            <a:off x="2279018" y="3421294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279018" y="2763589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279018" y="3137370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2279018" y="2479665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="" xmlns:a16="http://schemas.microsoft.com/office/drawing/2014/main" id="{09FA1DD4-A705-42D8-ADA1-CF5E0877F418}"/>
              </a:ext>
            </a:extLst>
          </p:cNvPr>
          <p:cNvSpPr/>
          <p:nvPr/>
        </p:nvSpPr>
        <p:spPr>
          <a:xfrm>
            <a:off x="3075718" y="3946917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1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2" name="개체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756212"/>
              </p:ext>
            </p:extLst>
          </p:nvPr>
        </p:nvGraphicFramePr>
        <p:xfrm>
          <a:off x="542895" y="1363727"/>
          <a:ext cx="6183314" cy="476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8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895" y="1363727"/>
                        <a:ext cx="6183314" cy="4764879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닉네임 입력필드 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비밀 번호 입력필드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 확인 버튼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 버튼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</a:t>
            </a:r>
            <a:r>
              <a:rPr lang="ko-KR" altLang="en-U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로그인</a:t>
            </a:r>
            <a:r>
              <a:rPr lang="en-US" altLang="ko-KR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로그아웃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2FD7DC48-33A4-4DCE-8C91-4084B2EEB371}"/>
              </a:ext>
            </a:extLst>
          </p:cNvPr>
          <p:cNvSpPr/>
          <p:nvPr/>
        </p:nvSpPr>
        <p:spPr>
          <a:xfrm>
            <a:off x="2507173" y="3655840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481684" y="2981179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507173" y="3265105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2487239" y="2697253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9591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4971503"/>
              </p:ext>
            </p:extLst>
          </p:nvPr>
        </p:nvGraphicFramePr>
        <p:xfrm>
          <a:off x="546582" y="1363727"/>
          <a:ext cx="6183313" cy="476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2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2" y="1363727"/>
                        <a:ext cx="6183313" cy="4764879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회원정보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보기 </a:t>
            </a:r>
            <a:r>
              <a:rPr lang="en-US" altLang="ko-K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닉네임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표시 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테이블 항목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테이블 내용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 정보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하기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뒤로 가기 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3. </a:t>
            </a:r>
            <a:r>
              <a:rPr lang="ko-KR" altLang="en-US" b="1" dirty="0">
                <a:solidFill>
                  <a:srgbClr val="FFFF00"/>
                </a:solidFill>
              </a:rPr>
              <a:t>회원정보</a:t>
            </a:r>
            <a:r>
              <a:rPr lang="en-US" altLang="ko-KR" b="1" dirty="0">
                <a:solidFill>
                  <a:srgbClr val="FFFF00"/>
                </a:solidFill>
              </a:rPr>
              <a:t>/</a:t>
            </a:r>
            <a:r>
              <a:rPr lang="ko-KR" altLang="en-US" b="1" dirty="0">
                <a:solidFill>
                  <a:srgbClr val="FFFF00"/>
                </a:solidFill>
              </a:rPr>
              <a:t>수정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159579" y="2488739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159579" y="2772665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3157799" y="2069121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2957353" y="3021567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191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="" xmlns:a16="http://schemas.microsoft.com/office/drawing/2014/main" id="{ECF8B3E4-5505-4139-B074-45266E2EDEDE}"/>
              </a:ext>
            </a:extLst>
          </p:cNvPr>
          <p:cNvSpPr/>
          <p:nvPr/>
        </p:nvSpPr>
        <p:spPr>
          <a:xfrm>
            <a:off x="5629406" y="1481224"/>
            <a:ext cx="5966625" cy="4587906"/>
          </a:xfrm>
          <a:prstGeom prst="roundRect">
            <a:avLst>
              <a:gd name="adj" fmla="val 4909"/>
            </a:avLst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0377"/>
              </p:ext>
            </p:extLst>
          </p:nvPr>
        </p:nvGraphicFramePr>
        <p:xfrm>
          <a:off x="546582" y="1363727"/>
          <a:ext cx="6194563" cy="4773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0" name="Image" r:id="rId3" imgW="15771240" imgH="12152160" progId="Photoshop.Image.19">
                  <p:embed/>
                </p:oleObj>
              </mc:Choice>
              <mc:Fallback>
                <p:oleObj name="Image" r:id="rId3" imgW="15771240" imgH="12152160" progId="Photoshop.Image.19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582" y="1363727"/>
                        <a:ext cx="6194563" cy="4773548"/>
                      </a:xfrm>
                      <a:prstGeom prst="rect">
                        <a:avLst/>
                      </a:prstGeom>
                      <a:ln w="254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프로그램 화면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ECB5D0C-A990-4437-82AC-4A72421A72C0}"/>
              </a:ext>
            </a:extLst>
          </p:cNvPr>
          <p:cNvSpPr txBox="1"/>
          <p:nvPr/>
        </p:nvSpPr>
        <p:spPr>
          <a:xfrm>
            <a:off x="7116637" y="1556336"/>
            <a:ext cx="35452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회원정보 수정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닉네임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수정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테이블 항목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입력 필드 </a:t>
            </a:r>
            <a:endParaRPr lang="en-US" altLang="ko-KR" sz="16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lnSpc>
                <a:spcPct val="200000"/>
              </a:lnSpc>
              <a:buFont typeface="+mj-ea"/>
              <a:buAutoNum type="circleNumDbPlain"/>
            </a:pP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취소 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6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마이페이지로</a:t>
            </a:r>
            <a:r>
              <a:rPr lang="ko-KR" altLang="en-US" sz="16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돌아가기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70" y="710469"/>
            <a:ext cx="319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3. </a:t>
            </a:r>
            <a:r>
              <a:rPr lang="ko-KR" altLang="en-US" b="1" dirty="0">
                <a:solidFill>
                  <a:srgbClr val="FFFF00"/>
                </a:solidFill>
              </a:rPr>
              <a:t>회원정보</a:t>
            </a:r>
            <a:r>
              <a:rPr lang="en-US" altLang="ko-KR" b="1" dirty="0">
                <a:solidFill>
                  <a:srgbClr val="FFFF00"/>
                </a:solidFill>
              </a:rPr>
              <a:t>/</a:t>
            </a:r>
            <a:r>
              <a:rPr lang="ko-KR" altLang="en-US" b="1" dirty="0">
                <a:solidFill>
                  <a:srgbClr val="FFFF00"/>
                </a:solidFill>
              </a:rPr>
              <a:t>수정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="" xmlns:a16="http://schemas.microsoft.com/office/drawing/2014/main" id="{2FD7DC48-33A4-4DCE-8C91-4084B2EEB371}"/>
              </a:ext>
            </a:extLst>
          </p:cNvPr>
          <p:cNvSpPr/>
          <p:nvPr/>
        </p:nvSpPr>
        <p:spPr>
          <a:xfrm>
            <a:off x="3162493" y="3778389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E5428057-F180-4036-A0D1-301412A2BB12}"/>
              </a:ext>
            </a:extLst>
          </p:cNvPr>
          <p:cNvSpPr/>
          <p:nvPr/>
        </p:nvSpPr>
        <p:spPr>
          <a:xfrm>
            <a:off x="2283757" y="2592921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BD197439-9D30-4625-9298-E0AF4323DC4C}"/>
              </a:ext>
            </a:extLst>
          </p:cNvPr>
          <p:cNvSpPr/>
          <p:nvPr/>
        </p:nvSpPr>
        <p:spPr>
          <a:xfrm>
            <a:off x="3350501" y="2594717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="" xmlns:a16="http://schemas.microsoft.com/office/drawing/2014/main" id="{11E080F4-FB87-46B0-9812-6E31034A3637}"/>
              </a:ext>
            </a:extLst>
          </p:cNvPr>
          <p:cNvSpPr/>
          <p:nvPr/>
        </p:nvSpPr>
        <p:spPr>
          <a:xfrm>
            <a:off x="3089219" y="1996213"/>
            <a:ext cx="261282" cy="261282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100" b="1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168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000" dirty="0" smtClean="0"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TM02900720[[fn=전체]]</Template>
  <TotalTime>13418</TotalTime>
  <Words>415</Words>
  <Application>Microsoft Macintosh PowerPoint</Application>
  <PresentationFormat>와이드스크린</PresentationFormat>
  <Paragraphs>206</Paragraphs>
  <Slides>20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0" baseType="lpstr">
      <vt:lpstr>나눔고딕</vt:lpstr>
      <vt:lpstr>나눔고딕 ExtraBold</vt:lpstr>
      <vt:lpstr>맑은 고딕</vt:lpstr>
      <vt:lpstr>Calibri</vt:lpstr>
      <vt:lpstr>MS PGothic</vt:lpstr>
      <vt:lpstr>Wingdings</vt:lpstr>
      <vt:lpstr>Wingdings 2</vt:lpstr>
      <vt:lpstr>Arial</vt:lpstr>
      <vt:lpstr>1_HDOfficeLightV0</vt:lpstr>
      <vt:lpstr>Image</vt:lpstr>
      <vt:lpstr>VAPS : 밥스</vt:lpstr>
      <vt:lpstr>PowerPoint 프레젠테이션</vt:lpstr>
      <vt:lpstr>개발 환경</vt:lpstr>
      <vt:lpstr>개발 동기와 목적</vt:lpstr>
      <vt:lpstr>프로그램 구조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프로그램 화면</vt:lpstr>
      <vt:lpstr>시연</vt:lpstr>
      <vt:lpstr>에필로그</vt:lpstr>
      <vt:lpstr>에필로그</vt:lpstr>
      <vt:lpstr> 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Steve</dc:creator>
  <cp:lastModifiedBy>Microsoft Office 사용자</cp:lastModifiedBy>
  <cp:revision>383</cp:revision>
  <dcterms:created xsi:type="dcterms:W3CDTF">2017-06-05T02:57:18Z</dcterms:created>
  <dcterms:modified xsi:type="dcterms:W3CDTF">2019-09-09T01:25:39Z</dcterms:modified>
</cp:coreProperties>
</file>

<file path=docProps/thumbnail.jpeg>
</file>